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7" r:id="rId4"/>
    <p:sldId id="257" r:id="rId5"/>
    <p:sldId id="278" r:id="rId6"/>
    <p:sldId id="282" r:id="rId7"/>
    <p:sldId id="28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4E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E018-B44B-41AE-B5D7-E25FCF0A8DAD}" v="2" dt="2021-02-08T17:38:0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CE7C30-7644-4596-AD75-BF7467FB5D4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1B9BD-D206-4A50-A057-243378E79514}">
      <dgm:prSet phldrT="[Text]"/>
      <dgm:spPr/>
      <dgm:t>
        <a:bodyPr/>
        <a:lstStyle/>
        <a:p>
          <a:r>
            <a:rPr lang="en-US" dirty="0"/>
            <a:t>Configurable Build Environments per Release Channel</a:t>
          </a:r>
        </a:p>
      </dgm:t>
    </dgm:pt>
    <dgm:pt modelId="{D96141E2-FB95-41A2-B478-3328E10814D0}" type="parTrans" cxnId="{BDCD0BB1-6DD2-431A-8E03-51331387FC27}">
      <dgm:prSet/>
      <dgm:spPr/>
      <dgm:t>
        <a:bodyPr/>
        <a:lstStyle/>
        <a:p>
          <a:endParaRPr lang="en-US"/>
        </a:p>
      </dgm:t>
    </dgm:pt>
    <dgm:pt modelId="{0DF0DD85-5229-4C8C-99BE-CC5EEAB5A850}" type="sibTrans" cxnId="{BDCD0BB1-6DD2-431A-8E03-51331387FC27}">
      <dgm:prSet/>
      <dgm:spPr/>
      <dgm:t>
        <a:bodyPr/>
        <a:lstStyle/>
        <a:p>
          <a:endParaRPr lang="en-US"/>
        </a:p>
      </dgm:t>
    </dgm:pt>
    <dgm:pt modelId="{1D5B2D6E-2859-4B7E-80EA-94777D1388F9}">
      <dgm:prSet phldrT="[Text]"/>
      <dgm:spPr/>
      <dgm:t>
        <a:bodyPr/>
        <a:lstStyle/>
        <a:p>
          <a:r>
            <a:rPr lang="en-US" dirty="0"/>
            <a:t>Chaining workflows sequentially (build </a:t>
          </a:r>
          <a:r>
            <a:rPr lang="en-US" dirty="0">
              <a:sym typeface="Wingdings" panose="05000000000000000000" pitchFamily="2" charset="2"/>
            </a:rPr>
            <a:t> code signing  deploy)</a:t>
          </a:r>
          <a:endParaRPr lang="en-US" dirty="0"/>
        </a:p>
      </dgm:t>
    </dgm:pt>
    <dgm:pt modelId="{3EC42EA5-CE48-4162-BAB2-E05F0CFA5ED3}" type="parTrans" cxnId="{0D14F73F-FD5B-46E5-94D1-9E7DD26A6701}">
      <dgm:prSet/>
      <dgm:spPr/>
      <dgm:t>
        <a:bodyPr/>
        <a:lstStyle/>
        <a:p>
          <a:endParaRPr lang="en-US"/>
        </a:p>
      </dgm:t>
    </dgm:pt>
    <dgm:pt modelId="{A4E1F022-EF40-4164-B7B0-0A9470BA40AF}" type="sibTrans" cxnId="{0D14F73F-FD5B-46E5-94D1-9E7DD26A6701}">
      <dgm:prSet/>
      <dgm:spPr/>
      <dgm:t>
        <a:bodyPr/>
        <a:lstStyle/>
        <a:p>
          <a:endParaRPr lang="en-US"/>
        </a:p>
      </dgm:t>
    </dgm:pt>
    <dgm:pt modelId="{62084B02-58B9-4CA8-BADD-585E1812E8A3}">
      <dgm:prSet phldrT="[Text]"/>
      <dgm:spPr/>
      <dgm:t>
        <a:bodyPr/>
        <a:lstStyle/>
        <a:p>
          <a:r>
            <a:rPr lang="en-US" dirty="0"/>
            <a:t>Gated Approval for certain workloads (Deploy to MS Store)</a:t>
          </a:r>
        </a:p>
      </dgm:t>
    </dgm:pt>
    <dgm:pt modelId="{4A378EDE-32AE-42AA-83FE-615CFF6CC4AD}" type="parTrans" cxnId="{0558845F-1CC4-45EF-BA00-4E92E6F0C1B4}">
      <dgm:prSet/>
      <dgm:spPr/>
      <dgm:t>
        <a:bodyPr/>
        <a:lstStyle/>
        <a:p>
          <a:endParaRPr lang="en-US"/>
        </a:p>
      </dgm:t>
    </dgm:pt>
    <dgm:pt modelId="{1DDB8271-5528-4197-82B4-6239087F3A8E}" type="sibTrans" cxnId="{0558845F-1CC4-45EF-BA00-4E92E6F0C1B4}">
      <dgm:prSet/>
      <dgm:spPr/>
      <dgm:t>
        <a:bodyPr/>
        <a:lstStyle/>
        <a:p>
          <a:endParaRPr lang="en-US"/>
        </a:p>
      </dgm:t>
    </dgm:pt>
    <dgm:pt modelId="{3FC6836B-3167-4B3A-B2AE-4CF691AB2170}">
      <dgm:prSet phldrT="[Text]"/>
      <dgm:spPr/>
      <dgm:t>
        <a:bodyPr/>
        <a:lstStyle/>
        <a:p>
          <a:r>
            <a:rPr lang="en-US" dirty="0"/>
            <a:t>Configuration is stored in the repo for all to see</a:t>
          </a:r>
        </a:p>
      </dgm:t>
    </dgm:pt>
    <dgm:pt modelId="{EAD7331B-4943-4C1B-8884-937F25494591}" type="parTrans" cxnId="{B673FF59-B3D9-45F0-A141-D12B4C680A47}">
      <dgm:prSet/>
      <dgm:spPr/>
      <dgm:t>
        <a:bodyPr/>
        <a:lstStyle/>
        <a:p>
          <a:endParaRPr lang="en-US"/>
        </a:p>
      </dgm:t>
    </dgm:pt>
    <dgm:pt modelId="{09CDCA94-770D-4EA2-85A7-93122D95DAB8}" type="sibTrans" cxnId="{B673FF59-B3D9-45F0-A141-D12B4C680A47}">
      <dgm:prSet/>
      <dgm:spPr/>
      <dgm:t>
        <a:bodyPr/>
        <a:lstStyle/>
        <a:p>
          <a:endParaRPr lang="en-US"/>
        </a:p>
      </dgm:t>
    </dgm:pt>
    <dgm:pt modelId="{DF1DB338-0903-4B48-BA1C-D03BC04F5591}">
      <dgm:prSet phldrT="[Text]"/>
      <dgm:spPr/>
      <dgm:t>
        <a:bodyPr/>
        <a:lstStyle/>
        <a:p>
          <a:r>
            <a:rPr lang="en-US" dirty="0"/>
            <a:t>All build/deploy logs accessible via GitHub Web Portal</a:t>
          </a:r>
        </a:p>
      </dgm:t>
    </dgm:pt>
    <dgm:pt modelId="{E9EB8059-A5BB-4035-8BAF-5283389FFECB}" type="parTrans" cxnId="{6101BB26-E0D4-48F0-89E2-F004B35C4828}">
      <dgm:prSet/>
      <dgm:spPr/>
      <dgm:t>
        <a:bodyPr/>
        <a:lstStyle/>
        <a:p>
          <a:endParaRPr lang="en-US"/>
        </a:p>
      </dgm:t>
    </dgm:pt>
    <dgm:pt modelId="{F8AE311F-AE81-4868-AF64-0CDC51892487}" type="sibTrans" cxnId="{6101BB26-E0D4-48F0-89E2-F004B35C4828}">
      <dgm:prSet/>
      <dgm:spPr/>
      <dgm:t>
        <a:bodyPr/>
        <a:lstStyle/>
        <a:p>
          <a:endParaRPr lang="en-US"/>
        </a:p>
      </dgm:t>
    </dgm:pt>
    <dgm:pt modelId="{B64F9BD8-EA38-4198-B41C-59243A3CA833}" type="pres">
      <dgm:prSet presAssocID="{EACE7C30-7644-4596-AD75-BF7467FB5D42}" presName="diagram" presStyleCnt="0">
        <dgm:presLayoutVars>
          <dgm:dir/>
          <dgm:resizeHandles val="exact"/>
        </dgm:presLayoutVars>
      </dgm:prSet>
      <dgm:spPr/>
    </dgm:pt>
    <dgm:pt modelId="{9A8E7E88-FF8D-4379-82BA-89D61056A9DA}" type="pres">
      <dgm:prSet presAssocID="{6BB1B9BD-D206-4A50-A057-243378E79514}" presName="node" presStyleLbl="node1" presStyleIdx="0" presStyleCnt="5">
        <dgm:presLayoutVars>
          <dgm:bulletEnabled val="1"/>
        </dgm:presLayoutVars>
      </dgm:prSet>
      <dgm:spPr/>
    </dgm:pt>
    <dgm:pt modelId="{2CEA23D5-4E76-4253-9D91-F6D16B4BE266}" type="pres">
      <dgm:prSet presAssocID="{0DF0DD85-5229-4C8C-99BE-CC5EEAB5A850}" presName="sibTrans" presStyleCnt="0"/>
      <dgm:spPr/>
    </dgm:pt>
    <dgm:pt modelId="{10ED3DFB-EBFB-4F59-A4BC-57FA3FBA10A8}" type="pres">
      <dgm:prSet presAssocID="{1D5B2D6E-2859-4B7E-80EA-94777D1388F9}" presName="node" presStyleLbl="node1" presStyleIdx="1" presStyleCnt="5">
        <dgm:presLayoutVars>
          <dgm:bulletEnabled val="1"/>
        </dgm:presLayoutVars>
      </dgm:prSet>
      <dgm:spPr/>
    </dgm:pt>
    <dgm:pt modelId="{29957DB2-95DC-48A1-9B2D-A4E4FA206E7E}" type="pres">
      <dgm:prSet presAssocID="{A4E1F022-EF40-4164-B7B0-0A9470BA40AF}" presName="sibTrans" presStyleCnt="0"/>
      <dgm:spPr/>
    </dgm:pt>
    <dgm:pt modelId="{9D234906-8823-4376-AE89-F3805AB32B80}" type="pres">
      <dgm:prSet presAssocID="{62084B02-58B9-4CA8-BADD-585E1812E8A3}" presName="node" presStyleLbl="node1" presStyleIdx="2" presStyleCnt="5">
        <dgm:presLayoutVars>
          <dgm:bulletEnabled val="1"/>
        </dgm:presLayoutVars>
      </dgm:prSet>
      <dgm:spPr/>
    </dgm:pt>
    <dgm:pt modelId="{DD2777AC-9EF5-4CDC-8242-30146A48A8D4}" type="pres">
      <dgm:prSet presAssocID="{1DDB8271-5528-4197-82B4-6239087F3A8E}" presName="sibTrans" presStyleCnt="0"/>
      <dgm:spPr/>
    </dgm:pt>
    <dgm:pt modelId="{B7776271-0377-4696-A0D6-B1DAD5083E92}" type="pres">
      <dgm:prSet presAssocID="{3FC6836B-3167-4B3A-B2AE-4CF691AB2170}" presName="node" presStyleLbl="node1" presStyleIdx="3" presStyleCnt="5">
        <dgm:presLayoutVars>
          <dgm:bulletEnabled val="1"/>
        </dgm:presLayoutVars>
      </dgm:prSet>
      <dgm:spPr/>
    </dgm:pt>
    <dgm:pt modelId="{291C14FD-CA15-443E-828E-6E51F0590272}" type="pres">
      <dgm:prSet presAssocID="{09CDCA94-770D-4EA2-85A7-93122D95DAB8}" presName="sibTrans" presStyleCnt="0"/>
      <dgm:spPr/>
    </dgm:pt>
    <dgm:pt modelId="{B678FC9A-2A47-49F7-B070-9AA7113746B1}" type="pres">
      <dgm:prSet presAssocID="{DF1DB338-0903-4B48-BA1C-D03BC04F5591}" presName="node" presStyleLbl="node1" presStyleIdx="4" presStyleCnt="5">
        <dgm:presLayoutVars>
          <dgm:bulletEnabled val="1"/>
        </dgm:presLayoutVars>
      </dgm:prSet>
      <dgm:spPr/>
    </dgm:pt>
  </dgm:ptLst>
  <dgm:cxnLst>
    <dgm:cxn modelId="{58D03C23-4B65-4BAA-8784-647F2647D579}" type="presOf" srcId="{1D5B2D6E-2859-4B7E-80EA-94777D1388F9}" destId="{10ED3DFB-EBFB-4F59-A4BC-57FA3FBA10A8}" srcOrd="0" destOrd="0" presId="urn:microsoft.com/office/officeart/2005/8/layout/default"/>
    <dgm:cxn modelId="{6101BB26-E0D4-48F0-89E2-F004B35C4828}" srcId="{EACE7C30-7644-4596-AD75-BF7467FB5D42}" destId="{DF1DB338-0903-4B48-BA1C-D03BC04F5591}" srcOrd="4" destOrd="0" parTransId="{E9EB8059-A5BB-4035-8BAF-5283389FFECB}" sibTransId="{F8AE311F-AE81-4868-AF64-0CDC51892487}"/>
    <dgm:cxn modelId="{5157E92A-F02C-4949-9E38-EFF13334B91E}" type="presOf" srcId="{EACE7C30-7644-4596-AD75-BF7467FB5D42}" destId="{B64F9BD8-EA38-4198-B41C-59243A3CA833}" srcOrd="0" destOrd="0" presId="urn:microsoft.com/office/officeart/2005/8/layout/default"/>
    <dgm:cxn modelId="{F6B1F931-7C20-4C85-A343-4F65FC30799D}" type="presOf" srcId="{3FC6836B-3167-4B3A-B2AE-4CF691AB2170}" destId="{B7776271-0377-4696-A0D6-B1DAD5083E92}" srcOrd="0" destOrd="0" presId="urn:microsoft.com/office/officeart/2005/8/layout/default"/>
    <dgm:cxn modelId="{0D14F73F-FD5B-46E5-94D1-9E7DD26A6701}" srcId="{EACE7C30-7644-4596-AD75-BF7467FB5D42}" destId="{1D5B2D6E-2859-4B7E-80EA-94777D1388F9}" srcOrd="1" destOrd="0" parTransId="{3EC42EA5-CE48-4162-BAB2-E05F0CFA5ED3}" sibTransId="{A4E1F022-EF40-4164-B7B0-0A9470BA40AF}"/>
    <dgm:cxn modelId="{0558845F-1CC4-45EF-BA00-4E92E6F0C1B4}" srcId="{EACE7C30-7644-4596-AD75-BF7467FB5D42}" destId="{62084B02-58B9-4CA8-BADD-585E1812E8A3}" srcOrd="2" destOrd="0" parTransId="{4A378EDE-32AE-42AA-83FE-615CFF6CC4AD}" sibTransId="{1DDB8271-5528-4197-82B4-6239087F3A8E}"/>
    <dgm:cxn modelId="{B673FF59-B3D9-45F0-A141-D12B4C680A47}" srcId="{EACE7C30-7644-4596-AD75-BF7467FB5D42}" destId="{3FC6836B-3167-4B3A-B2AE-4CF691AB2170}" srcOrd="3" destOrd="0" parTransId="{EAD7331B-4943-4C1B-8884-937F25494591}" sibTransId="{09CDCA94-770D-4EA2-85A7-93122D95DAB8}"/>
    <dgm:cxn modelId="{DA294CAB-5623-4B6F-931D-615E55E46565}" type="presOf" srcId="{DF1DB338-0903-4B48-BA1C-D03BC04F5591}" destId="{B678FC9A-2A47-49F7-B070-9AA7113746B1}" srcOrd="0" destOrd="0" presId="urn:microsoft.com/office/officeart/2005/8/layout/default"/>
    <dgm:cxn modelId="{BDCD0BB1-6DD2-431A-8E03-51331387FC27}" srcId="{EACE7C30-7644-4596-AD75-BF7467FB5D42}" destId="{6BB1B9BD-D206-4A50-A057-243378E79514}" srcOrd="0" destOrd="0" parTransId="{D96141E2-FB95-41A2-B478-3328E10814D0}" sibTransId="{0DF0DD85-5229-4C8C-99BE-CC5EEAB5A850}"/>
    <dgm:cxn modelId="{45990EB9-4233-441D-A647-757FB251C37A}" type="presOf" srcId="{62084B02-58B9-4CA8-BADD-585E1812E8A3}" destId="{9D234906-8823-4376-AE89-F3805AB32B80}" srcOrd="0" destOrd="0" presId="urn:microsoft.com/office/officeart/2005/8/layout/default"/>
    <dgm:cxn modelId="{224E0CC4-8C04-483E-8294-9CD31521032E}" type="presOf" srcId="{6BB1B9BD-D206-4A50-A057-243378E79514}" destId="{9A8E7E88-FF8D-4379-82BA-89D61056A9DA}" srcOrd="0" destOrd="0" presId="urn:microsoft.com/office/officeart/2005/8/layout/default"/>
    <dgm:cxn modelId="{BAA9168D-5258-4EFF-B288-8016296590A9}" type="presParOf" srcId="{B64F9BD8-EA38-4198-B41C-59243A3CA833}" destId="{9A8E7E88-FF8D-4379-82BA-89D61056A9DA}" srcOrd="0" destOrd="0" presId="urn:microsoft.com/office/officeart/2005/8/layout/default"/>
    <dgm:cxn modelId="{2B719C02-CC6A-4DA9-969F-0E0576F50856}" type="presParOf" srcId="{B64F9BD8-EA38-4198-B41C-59243A3CA833}" destId="{2CEA23D5-4E76-4253-9D91-F6D16B4BE266}" srcOrd="1" destOrd="0" presId="urn:microsoft.com/office/officeart/2005/8/layout/default"/>
    <dgm:cxn modelId="{D5342551-FC4C-40FA-8B6A-EAAF8BF1230B}" type="presParOf" srcId="{B64F9BD8-EA38-4198-B41C-59243A3CA833}" destId="{10ED3DFB-EBFB-4F59-A4BC-57FA3FBA10A8}" srcOrd="2" destOrd="0" presId="urn:microsoft.com/office/officeart/2005/8/layout/default"/>
    <dgm:cxn modelId="{BF701A1E-B567-4A11-9A3C-11BD819584EB}" type="presParOf" srcId="{B64F9BD8-EA38-4198-B41C-59243A3CA833}" destId="{29957DB2-95DC-48A1-9B2D-A4E4FA206E7E}" srcOrd="3" destOrd="0" presId="urn:microsoft.com/office/officeart/2005/8/layout/default"/>
    <dgm:cxn modelId="{524015AB-9C6D-495E-9F88-45BECD9BDC81}" type="presParOf" srcId="{B64F9BD8-EA38-4198-B41C-59243A3CA833}" destId="{9D234906-8823-4376-AE89-F3805AB32B80}" srcOrd="4" destOrd="0" presId="urn:microsoft.com/office/officeart/2005/8/layout/default"/>
    <dgm:cxn modelId="{2CB12E55-1891-4163-822A-9C3E879FDA7F}" type="presParOf" srcId="{B64F9BD8-EA38-4198-B41C-59243A3CA833}" destId="{DD2777AC-9EF5-4CDC-8242-30146A48A8D4}" srcOrd="5" destOrd="0" presId="urn:microsoft.com/office/officeart/2005/8/layout/default"/>
    <dgm:cxn modelId="{D1EC6545-300C-40E4-8B13-623DD76F9908}" type="presParOf" srcId="{B64F9BD8-EA38-4198-B41C-59243A3CA833}" destId="{B7776271-0377-4696-A0D6-B1DAD5083E92}" srcOrd="6" destOrd="0" presId="urn:microsoft.com/office/officeart/2005/8/layout/default"/>
    <dgm:cxn modelId="{0F534B40-CE9D-447B-9146-7897FE0772C1}" type="presParOf" srcId="{B64F9BD8-EA38-4198-B41C-59243A3CA833}" destId="{291C14FD-CA15-443E-828E-6E51F0590272}" srcOrd="7" destOrd="0" presId="urn:microsoft.com/office/officeart/2005/8/layout/default"/>
    <dgm:cxn modelId="{FDED2AAC-624B-4EB0-B361-4766EEF3FA42}" type="presParOf" srcId="{B64F9BD8-EA38-4198-B41C-59243A3CA833}" destId="{B678FC9A-2A47-49F7-B070-9AA7113746B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E7E88-FF8D-4379-82BA-89D61056A9DA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Configurable Build Environments per Release Channel</a:t>
          </a:r>
        </a:p>
      </dsp:txBody>
      <dsp:txXfrm>
        <a:off x="0" y="39687"/>
        <a:ext cx="3286125" cy="1971675"/>
      </dsp:txXfrm>
    </dsp:sp>
    <dsp:sp modelId="{10ED3DFB-EBFB-4F59-A4BC-57FA3FBA10A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Chaining workflows sequentially (build </a:t>
          </a:r>
          <a:r>
            <a:rPr lang="en-US" sz="3000" kern="1200" dirty="0">
              <a:sym typeface="Wingdings" panose="05000000000000000000" pitchFamily="2" charset="2"/>
            </a:rPr>
            <a:t> code signing  deploy)</a:t>
          </a:r>
          <a:endParaRPr lang="en-US" sz="3000" kern="1200" dirty="0"/>
        </a:p>
      </dsp:txBody>
      <dsp:txXfrm>
        <a:off x="3614737" y="39687"/>
        <a:ext cx="3286125" cy="1971675"/>
      </dsp:txXfrm>
    </dsp:sp>
    <dsp:sp modelId="{9D234906-8823-4376-AE89-F3805AB32B8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Gated Approval for certain workloads (Deploy to MS Store)</a:t>
          </a:r>
        </a:p>
      </dsp:txBody>
      <dsp:txXfrm>
        <a:off x="7229475" y="39687"/>
        <a:ext cx="3286125" cy="1971675"/>
      </dsp:txXfrm>
    </dsp:sp>
    <dsp:sp modelId="{B7776271-0377-4696-A0D6-B1DAD5083E9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Configuration is stored in the repo for all to see</a:t>
          </a:r>
        </a:p>
      </dsp:txBody>
      <dsp:txXfrm>
        <a:off x="1807368" y="2339975"/>
        <a:ext cx="3286125" cy="1971675"/>
      </dsp:txXfrm>
    </dsp:sp>
    <dsp:sp modelId="{B678FC9A-2A47-49F7-B070-9AA7113746B1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All build/deploy logs accessible via GitHub Web Portal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4.svg"/><Relationship Id="rId7" Type="http://schemas.openxmlformats.org/officeDocument/2006/relationships/image" Target="../media/image2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3.png"/><Relationship Id="rId17" Type="http://schemas.openxmlformats.org/officeDocument/2006/relationships/image" Target="../media/image70.sv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68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71CACF1-89F6-47DB-A5DE-7D870987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dirty="0"/>
              <a:t>An Opinionated Way to Deploy Windows Apps using GitHub Actions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6DD919D-519E-42A6-B6D8-D0A31194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Senior Product Marketing Manager</a:t>
            </a:r>
          </a:p>
        </p:txBody>
      </p:sp>
      <p:pic>
        <p:nvPicPr>
          <p:cNvPr id="19" name="Picture 11" descr="See the source image">
            <a:extLst>
              <a:ext uri="{FF2B5EF4-FFF2-40B4-BE49-F238E27FC236}">
                <a16:creationId xmlns:a16="http://schemas.microsoft.com/office/drawing/2014/main" id="{317604E0-783F-4E25-A59F-F6ABE50C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See the source image">
            <a:extLst>
              <a:ext uri="{FF2B5EF4-FFF2-40B4-BE49-F238E27FC236}">
                <a16:creationId xmlns:a16="http://schemas.microsoft.com/office/drawing/2014/main" id="{0ABEF2D9-E2A1-4505-A432-17D48A1A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9" descr="See the source image">
            <a:extLst>
              <a:ext uri="{FF2B5EF4-FFF2-40B4-BE49-F238E27FC236}">
                <a16:creationId xmlns:a16="http://schemas.microsoft.com/office/drawing/2014/main" id="{523BF6E5-092D-471A-9A02-EA96DAF6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5FC9ED-70B7-4A1B-8C57-B2B8AC1CCDFA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2115862-956F-42E1-BB42-C76E5EB89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24" y="-10883"/>
            <a:ext cx="1332138" cy="13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Shipping Desktop Apps… A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5873D-7CB0-4C8A-94C8-1E7824A12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559" y="4001294"/>
            <a:ext cx="1962251" cy="3873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19BB8-545D-476C-9115-6F66076D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09" y="1785030"/>
            <a:ext cx="9220674" cy="221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42346-2CA6-4C18-A04A-CCF0BA993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59" y="4388664"/>
            <a:ext cx="8230023" cy="16955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F506A0A-EF88-47F4-9808-501220E2A97A}"/>
              </a:ext>
            </a:extLst>
          </p:cNvPr>
          <p:cNvSpPr/>
          <p:nvPr/>
        </p:nvSpPr>
        <p:spPr>
          <a:xfrm>
            <a:off x="1397726" y="3853543"/>
            <a:ext cx="2168434" cy="6618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FCE8D5-C692-4EFC-A4A6-7D7728EEFBC3}"/>
              </a:ext>
            </a:extLst>
          </p:cNvPr>
          <p:cNvCxnSpPr>
            <a:endCxn id="10" idx="6"/>
          </p:cNvCxnSpPr>
          <p:nvPr/>
        </p:nvCxnSpPr>
        <p:spPr>
          <a:xfrm flipH="1">
            <a:off x="3566160" y="3054834"/>
            <a:ext cx="1957144" cy="112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C88F09-CBD8-4AFA-AFA0-2E8F2C2AF387}"/>
              </a:ext>
            </a:extLst>
          </p:cNvPr>
          <p:cNvSpPr txBox="1"/>
          <p:nvPr/>
        </p:nvSpPr>
        <p:spPr>
          <a:xfrm>
            <a:off x="5482299" y="285063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GitHub Action Enabled CI/CD</a:t>
            </a:r>
          </a:p>
        </p:txBody>
      </p:sp>
    </p:spTree>
    <p:extLst>
      <p:ext uri="{BB962C8B-B14F-4D97-AF65-F5344CB8AC3E}">
        <p14:creationId xmlns:p14="http://schemas.microsoft.com/office/powerpoint/2010/main" val="355477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002F-E027-41B6-AEFA-A60BC7D6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Commit to App Channels with GitHub Actions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66D0F4-877A-48F1-9BB1-81F3FA6DC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3190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787977"/>
      </p:ext>
    </p:extLst>
  </p:cSld>
  <p:clrMapOvr>
    <a:masterClrMapping/>
  </p:clrMapOvr>
  <p:transition spd="slow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8E7E88-FF8D-4379-82BA-89D61056A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9A8E7E88-FF8D-4379-82BA-89D61056A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9A8E7E88-FF8D-4379-82BA-89D61056A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9A8E7E88-FF8D-4379-82BA-89D61056A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ED3DFB-EBFB-4F59-A4BC-57FA3FBA1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10ED3DFB-EBFB-4F59-A4BC-57FA3FBA1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10ED3DFB-EBFB-4F59-A4BC-57FA3FBA1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10ED3DFB-EBFB-4F59-A4BC-57FA3FBA1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234906-8823-4376-AE89-F3805AB3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9D234906-8823-4376-AE89-F3805AB32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9D234906-8823-4376-AE89-F3805AB3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9D234906-8823-4376-AE89-F3805AB3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776271-0377-4696-A0D6-B1DAD5083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B7776271-0377-4696-A0D6-B1DAD5083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B7776271-0377-4696-A0D6-B1DAD5083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B7776271-0377-4696-A0D6-B1DAD5083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78FC9A-2A47-49F7-B070-9AA711374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graphicEl>
                                              <a:dgm id="{B678FC9A-2A47-49F7-B070-9AA711374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B678FC9A-2A47-49F7-B070-9AA711374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B678FC9A-2A47-49F7-B070-9AA711374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8846-9E60-48F9-8002-6C24443E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did I do this?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1FBCE0-22EC-4E1C-A0BD-3B9B57F5B48D}"/>
              </a:ext>
            </a:extLst>
          </p:cNvPr>
          <p:cNvGrpSpPr/>
          <p:nvPr/>
        </p:nvGrpSpPr>
        <p:grpSpPr>
          <a:xfrm>
            <a:off x="5186697" y="1615170"/>
            <a:ext cx="5961345" cy="1138759"/>
            <a:chOff x="5186697" y="1615170"/>
            <a:chExt cx="5961345" cy="113875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EE54587-644E-4BEF-8211-0474091BB590}"/>
                </a:ext>
              </a:extLst>
            </p:cNvPr>
            <p:cNvSpPr/>
            <p:nvPr/>
          </p:nvSpPr>
          <p:spPr>
            <a:xfrm>
              <a:off x="5186697" y="1615170"/>
              <a:ext cx="5961345" cy="1138759"/>
            </a:xfrm>
            <a:prstGeom prst="roundRect">
              <a:avLst>
                <a:gd name="adj" fmla="val 10000"/>
              </a:avLst>
            </a:prstGeom>
            <a:solidFill>
              <a:srgbClr val="7014E8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Checkmark">
              <a:extLst>
                <a:ext uri="{FF2B5EF4-FFF2-40B4-BE49-F238E27FC236}">
                  <a16:creationId xmlns:a16="http://schemas.microsoft.com/office/drawing/2014/main" id="{B46FA8A0-4A20-4B27-AFEB-1E12FEDC1F24}"/>
                </a:ext>
              </a:extLst>
            </p:cNvPr>
            <p:cNvSpPr/>
            <p:nvPr/>
          </p:nvSpPr>
          <p:spPr>
            <a:xfrm>
              <a:off x="5531171" y="1871391"/>
              <a:ext cx="626317" cy="62631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E1980-6E7D-433C-BB9B-EEA430918273}"/>
                </a:ext>
              </a:extLst>
            </p:cNvPr>
            <p:cNvGrpSpPr/>
            <p:nvPr/>
          </p:nvGrpSpPr>
          <p:grpSpPr>
            <a:xfrm>
              <a:off x="6501963" y="1615170"/>
              <a:ext cx="4646078" cy="1138759"/>
              <a:chOff x="1315266" y="2246"/>
              <a:chExt cx="4646078" cy="11387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05C617-4798-47F2-ACF2-ADEC4E078F90}"/>
                  </a:ext>
                </a:extLst>
              </p:cNvPr>
              <p:cNvSpPr/>
              <p:nvPr/>
            </p:nvSpPr>
            <p:spPr>
              <a:xfrm>
                <a:off x="1315266" y="2246"/>
                <a:ext cx="4646078" cy="11387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49C5EA-D4FA-4939-B03A-110638EE8CF4}"/>
                  </a:ext>
                </a:extLst>
              </p:cNvPr>
              <p:cNvSpPr txBox="1"/>
              <p:nvPr/>
            </p:nvSpPr>
            <p:spPr>
              <a:xfrm>
                <a:off x="1315266" y="2246"/>
                <a:ext cx="4646078" cy="11387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519" tIns="120519" rIns="120519" bIns="12051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Ease to deploy changes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96A44-390A-47FE-B23E-57854F249056}"/>
              </a:ext>
            </a:extLst>
          </p:cNvPr>
          <p:cNvGrpSpPr/>
          <p:nvPr/>
        </p:nvGrpSpPr>
        <p:grpSpPr>
          <a:xfrm>
            <a:off x="5186696" y="4241652"/>
            <a:ext cx="5961345" cy="1138759"/>
            <a:chOff x="5186696" y="4241652"/>
            <a:chExt cx="5961345" cy="113875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2180E0-D3F5-47AD-987C-3C93C52EAB63}"/>
                </a:ext>
              </a:extLst>
            </p:cNvPr>
            <p:cNvSpPr/>
            <p:nvPr/>
          </p:nvSpPr>
          <p:spPr>
            <a:xfrm>
              <a:off x="5186696" y="4241652"/>
              <a:ext cx="5961345" cy="11387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Robot">
              <a:extLst>
                <a:ext uri="{FF2B5EF4-FFF2-40B4-BE49-F238E27FC236}">
                  <a16:creationId xmlns:a16="http://schemas.microsoft.com/office/drawing/2014/main" id="{D249E4CE-32E5-4A2E-A965-333A3910D1A7}"/>
                </a:ext>
              </a:extLst>
            </p:cNvPr>
            <p:cNvSpPr/>
            <p:nvPr/>
          </p:nvSpPr>
          <p:spPr>
            <a:xfrm>
              <a:off x="5531170" y="4497873"/>
              <a:ext cx="626317" cy="62631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A3AC9B-7646-40C4-8AB9-4E01C231EBCD}"/>
                </a:ext>
              </a:extLst>
            </p:cNvPr>
            <p:cNvGrpSpPr/>
            <p:nvPr/>
          </p:nvGrpSpPr>
          <p:grpSpPr>
            <a:xfrm>
              <a:off x="6501962" y="4241652"/>
              <a:ext cx="4646078" cy="1138759"/>
              <a:chOff x="1315266" y="1425695"/>
              <a:chExt cx="4646078" cy="113875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0EA80C-BAEC-4B24-B4FB-659CDF2E602F}"/>
                  </a:ext>
                </a:extLst>
              </p:cNvPr>
              <p:cNvSpPr/>
              <p:nvPr/>
            </p:nvSpPr>
            <p:spPr>
              <a:xfrm>
                <a:off x="1315266" y="1425695"/>
                <a:ext cx="4646078" cy="11387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3BFEE0-5845-4F6B-9312-D13BA1A1CD0E}"/>
                  </a:ext>
                </a:extLst>
              </p:cNvPr>
              <p:cNvSpPr txBox="1"/>
              <p:nvPr/>
            </p:nvSpPr>
            <p:spPr>
              <a:xfrm>
                <a:off x="1315266" y="1425695"/>
                <a:ext cx="4646078" cy="11387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519" tIns="120519" rIns="120519" bIns="12051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Automated build/sign/deploy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3BDC2B-48C8-4E12-A4DA-279E02B42B84}"/>
              </a:ext>
            </a:extLst>
          </p:cNvPr>
          <p:cNvGrpSpPr/>
          <p:nvPr/>
        </p:nvGrpSpPr>
        <p:grpSpPr>
          <a:xfrm>
            <a:off x="5186695" y="2928411"/>
            <a:ext cx="5961345" cy="1138759"/>
            <a:chOff x="5186695" y="2928411"/>
            <a:chExt cx="5961345" cy="113875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4DF7877-CF72-43AB-AD1A-CE94C7E2579B}"/>
                </a:ext>
              </a:extLst>
            </p:cNvPr>
            <p:cNvSpPr/>
            <p:nvPr/>
          </p:nvSpPr>
          <p:spPr>
            <a:xfrm>
              <a:off x="5186695" y="2928411"/>
              <a:ext cx="5961345" cy="11387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ctangle 13" descr="Check List">
              <a:extLst>
                <a:ext uri="{FF2B5EF4-FFF2-40B4-BE49-F238E27FC236}">
                  <a16:creationId xmlns:a16="http://schemas.microsoft.com/office/drawing/2014/main" id="{42596C4F-7ABB-446B-9ED4-1461D22DCE76}"/>
                </a:ext>
              </a:extLst>
            </p:cNvPr>
            <p:cNvSpPr/>
            <p:nvPr/>
          </p:nvSpPr>
          <p:spPr>
            <a:xfrm>
              <a:off x="5531169" y="3184632"/>
              <a:ext cx="626317" cy="62631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CF44B4-873F-4B2B-9634-38A8D4DE168A}"/>
                </a:ext>
              </a:extLst>
            </p:cNvPr>
            <p:cNvGrpSpPr/>
            <p:nvPr/>
          </p:nvGrpSpPr>
          <p:grpSpPr>
            <a:xfrm>
              <a:off x="6501961" y="2928411"/>
              <a:ext cx="4646078" cy="1138759"/>
              <a:chOff x="1315266" y="2849144"/>
              <a:chExt cx="4646078" cy="113875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ADC424-ACED-4426-BB93-00EE22E35418}"/>
                  </a:ext>
                </a:extLst>
              </p:cNvPr>
              <p:cNvSpPr/>
              <p:nvPr/>
            </p:nvSpPr>
            <p:spPr>
              <a:xfrm>
                <a:off x="1315266" y="2849144"/>
                <a:ext cx="4646078" cy="11387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07F53-9704-44B6-8CB3-D138FCDB084C}"/>
                  </a:ext>
                </a:extLst>
              </p:cNvPr>
              <p:cNvSpPr txBox="1"/>
              <p:nvPr/>
            </p:nvSpPr>
            <p:spPr>
              <a:xfrm>
                <a:off x="1315266" y="2849144"/>
                <a:ext cx="4646078" cy="11387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519" tIns="120519" rIns="120519" bIns="12051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Approval workflows for certain scenarios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76096-0F8B-4AC3-A0DC-072B429E47C7}"/>
              </a:ext>
            </a:extLst>
          </p:cNvPr>
          <p:cNvGrpSpPr/>
          <p:nvPr/>
        </p:nvGrpSpPr>
        <p:grpSpPr>
          <a:xfrm>
            <a:off x="5186694" y="5554893"/>
            <a:ext cx="5961345" cy="1138759"/>
            <a:chOff x="5186694" y="5554893"/>
            <a:chExt cx="5961345" cy="113875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4B58F7-467E-40F8-A525-79B1353B848F}"/>
                </a:ext>
              </a:extLst>
            </p:cNvPr>
            <p:cNvSpPr/>
            <p:nvPr/>
          </p:nvSpPr>
          <p:spPr>
            <a:xfrm>
              <a:off x="5186694" y="5554893"/>
              <a:ext cx="5961345" cy="11387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Syncing Cloud">
              <a:extLst>
                <a:ext uri="{FF2B5EF4-FFF2-40B4-BE49-F238E27FC236}">
                  <a16:creationId xmlns:a16="http://schemas.microsoft.com/office/drawing/2014/main" id="{A004E32F-BB55-4AC6-8DF6-69D586DC9A57}"/>
                </a:ext>
              </a:extLst>
            </p:cNvPr>
            <p:cNvSpPr/>
            <p:nvPr/>
          </p:nvSpPr>
          <p:spPr>
            <a:xfrm>
              <a:off x="5531168" y="5811114"/>
              <a:ext cx="626317" cy="626317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8CE403-D92F-4489-A386-9A9BCA54B2CF}"/>
                </a:ext>
              </a:extLst>
            </p:cNvPr>
            <p:cNvGrpSpPr/>
            <p:nvPr/>
          </p:nvGrpSpPr>
          <p:grpSpPr>
            <a:xfrm>
              <a:off x="6501960" y="5554893"/>
              <a:ext cx="2682605" cy="1138759"/>
              <a:chOff x="1315266" y="4272593"/>
              <a:chExt cx="2682605" cy="113875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9997F9-C1C1-4777-9A6A-B3386F893DA0}"/>
                  </a:ext>
                </a:extLst>
              </p:cNvPr>
              <p:cNvSpPr/>
              <p:nvPr/>
            </p:nvSpPr>
            <p:spPr>
              <a:xfrm>
                <a:off x="1315266" y="4272593"/>
                <a:ext cx="2682605" cy="11387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76419D-976C-4E95-BD59-B2E849B669ED}"/>
                  </a:ext>
                </a:extLst>
              </p:cNvPr>
              <p:cNvSpPr txBox="1"/>
              <p:nvPr/>
            </p:nvSpPr>
            <p:spPr>
              <a:xfrm>
                <a:off x="1315266" y="4272593"/>
                <a:ext cx="2682605" cy="11387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519" tIns="120519" rIns="120519" bIns="12051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Multiple Channels to Deploy To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47ED36-D8FC-4098-A739-B17118D4A420}"/>
                </a:ext>
              </a:extLst>
            </p:cNvPr>
            <p:cNvGrpSpPr/>
            <p:nvPr/>
          </p:nvGrpSpPr>
          <p:grpSpPr>
            <a:xfrm>
              <a:off x="9184566" y="5554893"/>
              <a:ext cx="1963472" cy="1138759"/>
              <a:chOff x="3997872" y="4272593"/>
              <a:chExt cx="1963472" cy="113875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0CB2A6-6B1A-4366-B3EB-4441CA89D989}"/>
                  </a:ext>
                </a:extLst>
              </p:cNvPr>
              <p:cNvSpPr/>
              <p:nvPr/>
            </p:nvSpPr>
            <p:spPr>
              <a:xfrm>
                <a:off x="3997872" y="4272593"/>
                <a:ext cx="1963472" cy="11387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C4154-2712-48E5-A046-4CC5B2BF5BB8}"/>
                  </a:ext>
                </a:extLst>
              </p:cNvPr>
              <p:cNvSpPr txBox="1"/>
              <p:nvPr/>
            </p:nvSpPr>
            <p:spPr>
              <a:xfrm>
                <a:off x="3997872" y="4272593"/>
                <a:ext cx="1963472" cy="11387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519" tIns="120519" rIns="120519" bIns="120519" numCol="1" spcCol="1270" anchor="ctr" anchorCtr="0">
                <a:noAutofit/>
              </a:bodyPr>
              <a:lstStyle/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/>
                  <a:t>Windows Store</a:t>
                </a: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/>
                  <a:t>Chocolatey</a:t>
                </a: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/>
                  <a:t>GitHub Releases</a:t>
                </a: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/>
                  <a:t>Others in the future (win get)</a:t>
                </a:r>
              </a:p>
            </p:txBody>
          </p:sp>
        </p:grpSp>
      </p:grpSp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5A572F5B-6830-4BA8-8F82-9C48086C42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13" y="2902335"/>
            <a:ext cx="3533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853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 Look!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Light v 4.0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314300"/>
          </a:xfrm>
        </p:spPr>
        <p:txBody>
          <a:bodyPr>
            <a:noAutofit/>
          </a:bodyPr>
          <a:lstStyle/>
          <a:p>
            <a:endParaRPr lang="en-US" sz="1100" dirty="0"/>
          </a:p>
          <a:p>
            <a:r>
              <a:rPr lang="en-US" sz="2000" dirty="0"/>
              <a:t>Custom Light Color Configuration </a:t>
            </a:r>
          </a:p>
          <a:p>
            <a:pPr lvl="1"/>
            <a:r>
              <a:rPr lang="en-US" sz="2000" dirty="0"/>
              <a:t>Choose between Teams Availability OR Activity</a:t>
            </a:r>
          </a:p>
          <a:p>
            <a:pPr lvl="1"/>
            <a:endParaRPr lang="en-US" sz="2000" dirty="0"/>
          </a:p>
          <a:p>
            <a:r>
              <a:rPr lang="en-US" sz="2000" dirty="0"/>
              <a:t>Additional Light Support</a:t>
            </a:r>
          </a:p>
          <a:p>
            <a:pPr lvl="1"/>
            <a:r>
              <a:rPr lang="en-US" sz="2000" dirty="0"/>
              <a:t>Remote Phillips Hue</a:t>
            </a:r>
          </a:p>
          <a:p>
            <a:pPr lvl="1"/>
            <a:r>
              <a:rPr lang="en-US" sz="2000" dirty="0"/>
              <a:t>Phillips Wiz</a:t>
            </a:r>
          </a:p>
          <a:p>
            <a:pPr lvl="1"/>
            <a:endParaRPr lang="en-US" sz="2000" dirty="0"/>
          </a:p>
          <a:p>
            <a:r>
              <a:rPr lang="en-US" sz="2000" dirty="0"/>
              <a:t>More Robust Logging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D2A5C-F66B-47A4-82EF-3556949F64F0}"/>
              </a:ext>
            </a:extLst>
          </p:cNvPr>
          <p:cNvSpPr txBox="1"/>
          <p:nvPr/>
        </p:nvSpPr>
        <p:spPr>
          <a:xfrm>
            <a:off x="3346649" y="5986655"/>
            <a:ext cx="549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https://isaacl.dev/presencelight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C064A-8A3F-415D-8A1F-BE75A914EDA7}"/>
              </a:ext>
            </a:extLst>
          </p:cNvPr>
          <p:cNvSpPr txBox="1"/>
          <p:nvPr/>
        </p:nvSpPr>
        <p:spPr>
          <a:xfrm>
            <a:off x="3346649" y="1558170"/>
            <a:ext cx="549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https://isaacl.dev/presencelight</a:t>
            </a: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183</Words>
  <Application>Microsoft Office PowerPoint</Application>
  <PresentationFormat>Widescreen</PresentationFormat>
  <Paragraphs>37</Paragraphs>
  <Slides>20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Open Sans</vt:lpstr>
      <vt:lpstr>Arial</vt:lpstr>
      <vt:lpstr>Wingdings</vt:lpstr>
      <vt:lpstr>Consolas</vt:lpstr>
      <vt:lpstr>Calibri</vt:lpstr>
      <vt:lpstr>1_Office Theme</vt:lpstr>
      <vt:lpstr>3_Office Theme</vt:lpstr>
      <vt:lpstr>2_Office Theme</vt:lpstr>
      <vt:lpstr>PowerPoint Presentation</vt:lpstr>
      <vt:lpstr>An Opinionated Way to Deploy Windows Apps using GitHub Actions</vt:lpstr>
      <vt:lpstr>Shipping Desktop Apps… A STORY</vt:lpstr>
      <vt:lpstr>Commit to App Channels with GitHub Actions</vt:lpstr>
      <vt:lpstr>Why did I do this?</vt:lpstr>
      <vt:lpstr>Lets take a Look!</vt:lpstr>
      <vt:lpstr>Presence Light v 4.0 Announcement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19</cp:revision>
  <dcterms:created xsi:type="dcterms:W3CDTF">2020-08-18T20:47:27Z</dcterms:created>
  <dcterms:modified xsi:type="dcterms:W3CDTF">2021-02-26T22:28:37Z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